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ink/ink12.xml" ContentType="application/inkml+xml"/>
  <Override PartName="/ppt/ink/ink13.xml" ContentType="application/inkml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type="screen16x9" cy="6858000" cx="12192000"/>
  <p:notesSz cx="12192000" cy="6858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tableStyles" Target="tableStyle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/Relationships>
</file>

<file path=ppt/ink/ink10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11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12.xml><?xml version="1.0" encoding="utf-8"?>
<ink xmlns="http://www.w3.org/2003/InkML">
  <definitions>
    <brush xml:id="br1">
      <brushProperty name="color" value="#ffffff"/>
      <brushProperty name="width" value="0.15875" units="cm"/>
      <brushProperty name="tip" value="ellipse"/>
      <brushProperty name="fitToCurve" value="1"/>
      <brushProperty name="height" value="0.15875" units="cm"/>
    </brush>
    <context xml:id="ctx0">
      <inkSource xml:id="inkSrc0">
        <traceFormat>
          <channel name="X" units="cm" defaultValue="0" type="decimal"/>
          <channel name="Y" units="cm" defaultValue="0" type="decimal"/>
          <channel name="F" max="1023" units="dev" defaultValue="0" type="decimal"/>
        </traceFormat>
        <channelProperties>
          <channelProperty channel="X" name="resolution" value="28.36041" units="1/cm"/>
          <channelProperty channel="Y" name="resolution" value="28.36041" units="1/cm"/>
          <channelProperty channel="F" name="resolution" value="1.0" units="1/dev"/>
        </channelProperties>
      </inkSource>
    </context>
  </definitions>
</ink>
</file>

<file path=ppt/ink/ink13.xml><?xml version="1.0" encoding="utf-8"?>
<ink xmlns="http://www.w3.org/2003/InkML">
  <definitions>
    <brush xml:id="br1">
      <brushProperty name="color" value="#ffffff"/>
      <brushProperty name="width" value="0.15875" units="cm"/>
      <brushProperty name="tip" value="ellipse"/>
      <brushProperty name="fitToCurve" value="1"/>
      <brushProperty name="height" value="0.15875" units="cm"/>
    </brush>
    <context xml:id="ctx0">
      <inkSource xml:id="inkSrc0">
        <traceFormat>
          <channel name="X" units="cm" defaultValue="0" type="decimal"/>
          <channel name="Y" units="cm" defaultValue="0" type="decimal"/>
          <channel name="F" max="1023" units="dev" defaultValue="0" type="decimal"/>
        </traceFormat>
        <channelProperties>
          <channelProperty channel="X" name="resolution" value="28.36041" units="1/cm"/>
          <channelProperty channel="Y" name="resolution" value="28.36041" units="1/cm"/>
          <channelProperty channel="F" name="resolution" value="1.0" units="1/dev"/>
        </channelProperties>
      </inkSource>
    </context>
  </definitions>
</ink>
</file>

<file path=ppt/ink/ink2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3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4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5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6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7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8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ink/ink9.xml><?xml version="1.0" encoding="utf-8"?>
<ink xmlns="http://www.w3.org/2003/InkML">
  <definitions>
    <brush xml:id="br1">
      <brushProperty name="color" value="#ffff00"/>
      <brushProperty name="width" value="0.15875" units="cm"/>
      <brushProperty name="tip" value="rectangle"/>
      <brushProperty name="fitToCurve" value="1"/>
      <brushProperty name="rasterOp" value="maskPen"/>
      <brushProperty name="height" value="0.3175" units="cm"/>
    </brush>
    <context xml:id="ctx0">
      <inkSource xml:id="inkSrc0">
        <traceFormat>
          <channel name="X" units="cm" defaultValue="0" type="decimal"/>
          <channel name="Y" units="cm" defaultValue="0" type="decimal"/>
        </traceFormat>
        <channelProperties>
          <channelProperty channel="X" name="resolution" value="28.36041" units="1/cm"/>
          <channelProperty channel="Y" name="resolution" value="28.36041" units="1/cm"/>
        </channelProperties>
      </inkSource>
    </context>
  </definitions>
</ink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24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18-08-2025</a:t>
            </a:fld>
            <a:endParaRPr lang="en-IN"/>
          </a:p>
        </p:txBody>
      </p:sp>
      <p:sp>
        <p:nvSpPr>
          <p:cNvPr id="1048725" name="Slide Image Placeholder 3"/>
          <p:cNvSpPr>
            <a:spLocks noChangeAspect="1" noRot="1" noGrp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lang="en-IN"/>
          </a:p>
        </p:txBody>
      </p:sp>
      <p:sp>
        <p:nvSpPr>
          <p:cNvPr id="104872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/>
        </p:spPr>
        <p:txBody>
          <a:bodyPr bIns="45720" lIns="91440" rIns="91440" rtlCol="0" tIns="45720" vert="horz"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2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2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Slide Image Placeholder 1"/>
          <p:cNvSpPr>
            <a:spLocks noChangeAspect="1" noRot="1" noGrp="1"/>
          </p:cNvSpPr>
          <p:nvPr>
            <p:ph type="sldImg"/>
          </p:nvPr>
        </p:nvSpPr>
        <p:spPr/>
      </p:sp>
      <p:sp>
        <p:nvSpPr>
          <p:cNvPr id="104861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dirty="0" lang="en-IN"/>
          </a:p>
        </p:txBody>
      </p:sp>
      <p:sp>
        <p:nvSpPr>
          <p:cNvPr id="10486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48260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32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92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93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94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5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710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66700"/>
          </a:xfrm>
        </p:spPr>
        <p:txBody>
          <a:bodyPr bIns="0" lIns="0" rIns="0" tIns="0"/>
          <a:p/>
        </p:txBody>
      </p:sp>
      <p:sp>
        <p:nvSpPr>
          <p:cNvPr id="1048711" name="Holder 4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12" name="Holder 5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13" name="Holder 6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715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16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6670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717" name="Holder 5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18" name="Holder 6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19" name="Holder 7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23901"/>
          </a:xfrm>
        </p:spPr>
        <p:txBody>
          <a:bodyPr bIns="0" lIns="0" rIns="0" tIns="0"/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618" name="Holder 3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619" name="Holder 4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620" name="Holder 5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Holder 2"/>
          <p:cNvSpPr>
            <a:spLocks noGrp="1"/>
          </p:cNvSpPr>
          <p:nvPr>
            <p:ph type="ftr" sz="quarter" idx="5"/>
          </p:nvPr>
        </p:nvSpPr>
        <p:spPr/>
        <p:txBody>
          <a:bodyPr bIns="0" lIns="0" rIns="0" t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721" name="Holder 3"/>
          <p:cNvSpPr>
            <a:spLocks noGrp="1"/>
          </p:cNvSpPr>
          <p:nvPr>
            <p:ph type="dt" sz="half" idx="6"/>
          </p:nvPr>
        </p:nvSpPr>
        <p:spPr/>
        <p:txBody>
          <a:bodyPr bIns="0" lIns="0" rIns="0" t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722" name="Holder 4"/>
          <p:cNvSpPr>
            <a:spLocks noGrp="1"/>
          </p:cNvSpPr>
          <p:nvPr>
            <p:ph type="sldNum" sz="quarter" idx="7"/>
          </p:nvPr>
        </p:nvSpPr>
        <p:spPr/>
        <p:txBody>
          <a:bodyPr bIns="0" lIns="0" rIns="0" tIns="0"/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ah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ah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bIns="0" lIns="0" rIns="0" rtlCol="0" tIns="0" wrap="square"/>
          <a:p/>
        </p:txBody>
      </p:sp>
      <p:sp>
        <p:nvSpPr>
          <p:cNvPr id="104857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ah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7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ah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ah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ah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ah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ah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ah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586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1" sz="480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1048587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/>
        </p:spPr>
        <p:txBody>
          <a:bodyPr bIns="0" lIns="0" rIns="0" tIns="0" wrap="square">
            <a:spAutoFit/>
          </a:bodyPr>
          <a:p/>
        </p:txBody>
      </p:sp>
      <p:sp>
        <p:nvSpPr>
          <p:cNvPr id="1048588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1048589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/>
        </p:spPr>
        <p:txBody>
          <a:bodyPr bIns="0" lIns="0" rIns="0" tIns="0" wrap="square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8/18/2025</a:t>
            </a:fld>
            <a:endParaRPr lang="en-US"/>
          </a:p>
        </p:txBody>
      </p:sp>
      <p:sp>
        <p:nvSpPr>
          <p:cNvPr id="1048590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/>
        </p:spPr>
        <p:txBody>
          <a:bodyPr bIns="0" lIns="0" rIns="0" tIns="0" wrap="square">
            <a:spAutoFit/>
          </a:bodyPr>
          <a:lstStyle>
            <a:lvl1pPr>
              <a:defRPr b="0" sz="110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‹#›</a:t>
            </a:fld>
            <a:endParaRPr dirty="0" spc="10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customXml" Target="../ink/ink2.xml"/><Relationship Id="rId3" Type="http://schemas.openxmlformats.org/officeDocument/2006/relationships/customXml" Target="../ink/ink3.xml"/><Relationship Id="rId4" Type="http://schemas.openxmlformats.org/officeDocument/2006/relationships/customXml" Target="../ink/ink4.xml"/><Relationship Id="rId5" Type="http://schemas.openxmlformats.org/officeDocument/2006/relationships/customXml" Target="../ink/ink5.xml"/><Relationship Id="rId6" Type="http://schemas.openxmlformats.org/officeDocument/2006/relationships/customXml" Target="../ink/ink6.xml"/><Relationship Id="rId7" Type="http://schemas.openxmlformats.org/officeDocument/2006/relationships/customXml" Target="../ink/ink7.xml"/><Relationship Id="rId8" Type="http://schemas.openxmlformats.org/officeDocument/2006/relationships/customXml" Target="../ink/ink8.xml"/><Relationship Id="rId9" Type="http://schemas.openxmlformats.org/officeDocument/2006/relationships/customXml" Target="../ink/ink9.xml"/><Relationship Id="rId10" Type="http://schemas.openxmlformats.org/officeDocument/2006/relationships/customXml" Target="../ink/ink10.xml"/><Relationship Id="rId11" Type="http://schemas.openxmlformats.org/officeDocument/2006/relationships/customXml" Target="../ink/ink11.xml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6" Type="http://schemas.openxmlformats.org/officeDocument/2006/relationships/slideLayout" Target="../slideLayouts/slideLayout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.png"/><Relationship Id="rId3" Type="http://schemas.openxmlformats.org/officeDocument/2006/relationships/customXml" Target="../ink/ink12.xml"/><Relationship Id="rId4" Type="http://schemas.openxmlformats.org/officeDocument/2006/relationships/customXml" Target="../ink/ink13.xml"/><Relationship Id="rId5" Type="http://schemas.openxmlformats.org/officeDocument/2006/relationships/slideLayout" Target="../slideLayouts/slideLayout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1048596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ah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bIns="0" lIns="0" rIns="0" rtlCol="0" tIns="0" wrap="square"/>
            <a:p/>
          </p:txBody>
        </p:sp>
        <p:sp>
          <p:nvSpPr>
            <p:cNvPr id="1048597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ah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598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ah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bIns="0" lIns="0" rIns="0" rtlCol="0" tIns="0" wrap="square"/>
          <a:p/>
        </p:txBody>
      </p:sp>
      <p:sp>
        <p:nvSpPr>
          <p:cNvPr id="1048599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ah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pic>
        <p:nvPicPr>
          <p:cNvPr id="2097152" name="object 9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00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1</a:t>
            </a:fld>
            <a:endParaRPr dirty="0" spc="10"/>
          </a:p>
        </p:txBody>
      </p:sp>
      <p:sp>
        <p:nvSpPr>
          <p:cNvPr id="1048601" name="TextBox 13"/>
          <p:cNvSpPr txBox="1"/>
          <p:nvPr/>
        </p:nvSpPr>
        <p:spPr>
          <a:xfrm>
            <a:off x="1265958" y="3075304"/>
            <a:ext cx="9110024" cy="1805941"/>
          </a:xfrm>
          <a:prstGeom prst="rect"/>
          <a:noFill/>
        </p:spPr>
        <p:txBody>
          <a:bodyPr anchor="t" bIns="45720" lIns="91440" rIns="91440" rtlCol="0" tIns="45720" wrap="square">
            <a:spAutoFit/>
          </a:bodyPr>
          <a:p>
            <a:r>
              <a:rPr dirty="0" sz="2400" lang="en-US"/>
              <a:t>STUDENT NAME:</a:t>
            </a:r>
            <a:r>
              <a:rPr dirty="0" sz="2400" lang="en-US"/>
              <a:t>S</a:t>
            </a:r>
            <a:r>
              <a:rPr dirty="0" sz="2400" lang="en-US"/>
              <a:t> </a:t>
            </a:r>
            <a:r>
              <a:rPr dirty="0" sz="2400" lang="en-US"/>
              <a:t>N</a:t>
            </a:r>
            <a:r>
              <a:rPr dirty="0" sz="2400" lang="en-US"/>
              <a:t>a</a:t>
            </a:r>
            <a:r>
              <a:rPr dirty="0" sz="2400" lang="en-US"/>
              <a:t>n</a:t>
            </a:r>
            <a:r>
              <a:rPr dirty="0" sz="2400" lang="en-US"/>
              <a:t>d</a:t>
            </a:r>
            <a:r>
              <a:rPr dirty="0" sz="2400" lang="en-US"/>
              <a:t>h</a:t>
            </a:r>
            <a:r>
              <a:rPr dirty="0" sz="2400" lang="en-US"/>
              <a:t>ini </a:t>
            </a:r>
            <a:endParaRPr altLang="en-US" lang="zh-CN"/>
          </a:p>
          <a:p>
            <a:r>
              <a:rPr dirty="0" sz="2400" lang="en-US"/>
              <a:t>REGISTER NO AND NMID: </a:t>
            </a:r>
            <a:r>
              <a:rPr dirty="0" sz="2400" lang="en-US"/>
              <a:t>222410998</a:t>
            </a:r>
            <a:r>
              <a:rPr dirty="0" sz="2400" lang="en-US"/>
              <a:t> </a:t>
            </a:r>
            <a:r>
              <a:rPr dirty="0" sz="2400" lang="en-US"/>
              <a:t>a</a:t>
            </a:r>
            <a:r>
              <a:rPr dirty="0" sz="2400" lang="en-US"/>
              <a:t>nd</a:t>
            </a:r>
            <a:r>
              <a:rPr dirty="0" sz="2400" lang="en-US"/>
              <a:t> </a:t>
            </a:r>
            <a:r>
              <a:rPr dirty="0" sz="2400" lang="en-US"/>
              <a:t>autunm172138</a:t>
            </a:r>
            <a:endParaRPr altLang="en-US" lang="zh-CN"/>
          </a:p>
          <a:p>
            <a:r>
              <a:rPr dirty="0" sz="2400" lang="en-US"/>
              <a:t>DEPARTMENT: </a:t>
            </a:r>
            <a:r>
              <a:rPr dirty="0" sz="2400" lang="en-US"/>
              <a:t>B</a:t>
            </a:r>
            <a:r>
              <a:rPr dirty="0" sz="2400" lang="en-US"/>
              <a:t>.</a:t>
            </a:r>
            <a:r>
              <a:rPr dirty="0" sz="2400" lang="en-US"/>
              <a:t>s</a:t>
            </a:r>
            <a:r>
              <a:rPr dirty="0" sz="2400" lang="en-US"/>
              <a:t>c</a:t>
            </a:r>
            <a:r>
              <a:rPr dirty="0" sz="2400" lang="en-US"/>
              <a:t> </a:t>
            </a:r>
            <a:r>
              <a:rPr dirty="0" sz="2400" lang="en-US"/>
              <a:t>(</a:t>
            </a:r>
            <a:r>
              <a:rPr dirty="0" sz="2400" lang="en-US"/>
              <a:t>C</a:t>
            </a:r>
            <a:r>
              <a:rPr dirty="0" sz="2400" lang="en-US"/>
              <a:t>o</a:t>
            </a:r>
            <a:r>
              <a:rPr dirty="0" sz="2400" lang="en-US"/>
              <a:t>m</a:t>
            </a:r>
            <a:r>
              <a:rPr dirty="0" sz="2400" lang="en-US"/>
              <a:t>p</a:t>
            </a:r>
            <a:r>
              <a:rPr dirty="0" sz="2400" lang="en-US"/>
              <a:t>u</a:t>
            </a:r>
            <a:r>
              <a:rPr dirty="0" sz="2400" lang="en-US"/>
              <a:t>ter </a:t>
            </a:r>
            <a:r>
              <a:rPr dirty="0" sz="2400" lang="en-US"/>
              <a:t>science</a:t>
            </a:r>
            <a:r>
              <a:rPr dirty="0" sz="2400" lang="en-US"/>
              <a:t>)</a:t>
            </a:r>
            <a:endParaRPr altLang="en-US" lang="zh-CN"/>
          </a:p>
          <a:p>
            <a:r>
              <a:rPr dirty="0" sz="2400" lang="en-US"/>
              <a:t>COLLEGE: COLLEGE/ UNIVERSITY</a:t>
            </a:r>
          </a:p>
          <a:p>
            <a:r>
              <a:rPr dirty="0" sz="2400" lang="en-US"/>
              <a:t>  </a:t>
            </a:r>
            <a:r>
              <a:rPr dirty="0" sz="2400" lang="en-US"/>
              <a:t>S</a:t>
            </a:r>
            <a:r>
              <a:rPr dirty="0" sz="2400" lang="en-US"/>
              <a:t>r</a:t>
            </a:r>
            <a:r>
              <a:rPr dirty="0" sz="2400" lang="en-US"/>
              <a:t>i</a:t>
            </a:r>
            <a:r>
              <a:rPr dirty="0" sz="2400" lang="en-US"/>
              <a:t> </a:t>
            </a:r>
            <a:r>
              <a:rPr dirty="0" sz="2400" lang="en-US"/>
              <a:t>B</a:t>
            </a:r>
            <a:r>
              <a:rPr dirty="0" sz="2400" lang="en-US"/>
              <a:t>a</a:t>
            </a:r>
            <a:r>
              <a:rPr dirty="0" sz="2400" lang="en-US"/>
              <a:t>l</a:t>
            </a:r>
            <a:r>
              <a:rPr dirty="0" sz="2400" lang="en-US"/>
              <a:t>a</a:t>
            </a:r>
            <a:r>
              <a:rPr dirty="0" sz="2400" lang="en-US"/>
              <a:t>j</a:t>
            </a:r>
            <a:r>
              <a:rPr dirty="0" sz="2400" lang="en-US"/>
              <a:t>i</a:t>
            </a:r>
            <a:r>
              <a:rPr dirty="0" sz="2400" lang="en-US"/>
              <a:t> </a:t>
            </a:r>
            <a:r>
              <a:rPr dirty="0" sz="2400" lang="en-US"/>
              <a:t>arts </a:t>
            </a:r>
            <a:r>
              <a:rPr dirty="0" sz="2400" lang="en-US"/>
              <a:t>and </a:t>
            </a:r>
            <a:r>
              <a:rPr dirty="0" sz="2400" lang="en-US"/>
              <a:t>science </a:t>
            </a:r>
            <a:r>
              <a:rPr dirty="0" sz="2400" lang="en-US"/>
              <a:t>College </a:t>
            </a:r>
            <a:r>
              <a:rPr dirty="0" sz="2400" lang="en-US"/>
              <a:t>/</a:t>
            </a:r>
            <a:r>
              <a:rPr dirty="0" sz="2400" lang="en-US"/>
              <a:t> </a:t>
            </a:r>
            <a:r>
              <a:rPr dirty="0" sz="2400" lang="en-US"/>
              <a:t>M</a:t>
            </a:r>
            <a:r>
              <a:rPr dirty="0" sz="2400" lang="en-US"/>
              <a:t>a</a:t>
            </a:r>
            <a:r>
              <a:rPr dirty="0" sz="2400" lang="en-US"/>
              <a:t>d</a:t>
            </a:r>
            <a:r>
              <a:rPr dirty="0" sz="2400" lang="en-US"/>
              <a:t>r</a:t>
            </a:r>
            <a:r>
              <a:rPr dirty="0" sz="2400" lang="en-US"/>
              <a:t>as </a:t>
            </a:r>
            <a:r>
              <a:rPr dirty="0" sz="2400" lang="en-US"/>
              <a:t>University </a:t>
            </a:r>
            <a:endParaRPr dirty="0" sz="2400" lang="en-IN"/>
          </a:p>
        </p:txBody>
      </p:sp>
      <p:sp>
        <p:nvSpPr>
          <p:cNvPr id="1048602" name=""/>
          <p:cNvSpPr txBox="1"/>
          <p:nvPr/>
        </p:nvSpPr>
        <p:spPr>
          <a:xfrm>
            <a:off x="3421059" y="136028"/>
            <a:ext cx="6202681" cy="510540"/>
          </a:xfrm>
          <a:prstGeom prst="rect"/>
        </p:spPr>
        <p:txBody>
          <a:bodyPr rtlCol="0" vert="horz" wrap="square">
            <a:spAutoFit/>
          </a:bodyPr>
          <a:lstStyle>
            <a:defPPr>
              <a:defRPr lang="en-US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T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S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D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C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 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a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a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n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M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u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thalvan </a:t>
            </a:r>
            <a:r>
              <a:rPr b="0" sz="2800" i="0" lang="en-US" u="none">
                <a:solidFill>
                  <a:srgbClr val="0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Static"/>
                <a:cs typeface="Roboto Flex"/>
              </a:rPr>
              <a:t>Project </a:t>
            </a:r>
            <a:endParaRPr b="0" sz="2400" i="0" lang="en-MM" u="none">
              <a:solidFill>
                <a:srgbClr val="008080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RobotoStatic"/>
              <a:cs typeface="Roboto Flex"/>
            </a:endParaRPr>
          </a:p>
        </p:txBody>
      </p:sp>
      <p:sp>
        <p:nvSpPr>
          <p:cNvPr id="1048603" name=""/>
          <p:cNvSpPr txBox="1"/>
          <p:nvPr/>
        </p:nvSpPr>
        <p:spPr>
          <a:xfrm>
            <a:off x="5154092" y="-2515146"/>
            <a:ext cx="4000000" cy="485140"/>
          </a:xfrm>
          <a:prstGeom prst="rect"/>
        </p:spPr>
        <p:txBody>
          <a:bodyPr rtlCol="0" wrap="square">
            <a:spAutoFit/>
          </a:bodyPr>
          <a:p>
            <a:r>
              <a:rPr sz="2800" lang="en-MM">
                <a:solidFill>
                  <a:srgbClr val="000000"/>
                </a:solidFill>
              </a:rPr>
              <a:t/>
            </a:r>
            <a:endParaRPr sz="2800" lang="en-MM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48604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4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8605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5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8606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6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48607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7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48608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8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48609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09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48610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10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48611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11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48612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12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48613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13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object 2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94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95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96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97" name="object 7"/>
          <p:cNvSpPr txBox="1">
            <a:spLocks noGrp="1"/>
          </p:cNvSpPr>
          <p:nvPr>
            <p:ph type="title"/>
          </p:nvPr>
        </p:nvSpPr>
        <p:spPr>
          <a:xfrm>
            <a:off x="240682" y="180321"/>
            <a:ext cx="6455392" cy="626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i="1" lang="en-IN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RESULTS AND SCREENSHOTS</a:t>
            </a:r>
            <a:endParaRPr dirty="0" sz="425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98" name="object 8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99" name=""/>
          <p:cNvSpPr txBox="1"/>
          <p:nvPr/>
        </p:nvSpPr>
        <p:spPr>
          <a:xfrm>
            <a:off x="240681" y="3232296"/>
            <a:ext cx="21033362" cy="3241040"/>
          </a:xfrm>
          <a:prstGeom prst="rect"/>
        </p:spPr>
        <p:txBody>
          <a:bodyPr rtlCol="0" wrap="square">
            <a:spAutoFit/>
          </a:bodyPr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1: Profit Graph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Bar graph showing Purchase Cost vs Selling Price vs Profit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2: Market Demand Chart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Line chart showing Rising demand for sand in construction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3: Business Model Flow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Diagram: Supplier Reseller Contractors/Builders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Screenshot Example 4: Real Usage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b="0" sz="2400" lang="en-US">
                <a:solidFill>
                  <a:srgbClr val="000000"/>
                </a:solidFill>
                <a:latin typeface="Source Sans Pro SemiBold"/>
              </a:rPr>
              <a:t>Construction site image with sand being used</a:t>
            </a:r>
            <a:endParaRPr b="0" sz="2800" lang="en-MM">
              <a:solidFill>
                <a:srgbClr val="000000"/>
              </a:solidFill>
              <a:latin typeface="Source Sans Pro SemiBold"/>
            </a:endParaRPr>
          </a:p>
        </p:txBody>
      </p:sp>
      <p:sp>
        <p:nvSpPr>
          <p:cNvPr id="1048700" name=""/>
          <p:cNvSpPr txBox="1"/>
          <p:nvPr/>
        </p:nvSpPr>
        <p:spPr>
          <a:xfrm>
            <a:off x="240682" y="806431"/>
            <a:ext cx="11655377" cy="2453640"/>
          </a:xfrm>
          <a:prstGeom prst="rect"/>
        </p:spPr>
        <p:txBody>
          <a:bodyPr rtlCol="0" wrap="square">
            <a:spAutoFit/>
          </a:bodyPr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The Resale Sand Project proved that sand reselling can be a profitable venture.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By purchasing at wholesale rates and reselling to contractors, a profit margin of 20-25% was achieved.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Market demand is steady due to construction growth.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Main challenge: transportation and government regulations.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342900" marL="342900">
              <a:buFont typeface="Arial"/>
              <a:buChar char="•"/>
            </a:pPr>
            <a:r>
              <a:rPr sz="2400" lang="en-US">
                <a:solidFill>
                  <a:srgbClr val="000000"/>
                </a:solidFill>
                <a:latin typeface="Source Sans Pro SemiBold"/>
              </a:rPr>
              <a:t>Conclusion: The project is financially viable and has long-term potential.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6200000">
            <a:off x="9297319" y="4028050"/>
            <a:ext cx="3959798" cy="2161389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702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703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72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704" name="object 7"/>
          <p:cNvSpPr txBox="1">
            <a:spLocks noGrp="1"/>
          </p:cNvSpPr>
          <p:nvPr>
            <p:ph type="title"/>
          </p:nvPr>
        </p:nvSpPr>
        <p:spPr>
          <a:xfrm>
            <a:off x="752484" y="317947"/>
            <a:ext cx="3152537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i="1" lang="en-IN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CONCLUSION</a:t>
            </a:r>
            <a:endParaRPr dirty="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705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11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706" name=""/>
          <p:cNvSpPr txBox="1"/>
          <p:nvPr/>
        </p:nvSpPr>
        <p:spPr>
          <a:xfrm>
            <a:off x="1251514" y="1277362"/>
            <a:ext cx="6152689" cy="37490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  <a:latin typeface="Source Sans Pro SemiBold"/>
              </a:rPr>
              <a:t>This project successfully creates a platform for students and professionals to present their profiles digitally. It bridges the gap between traditional resumes and modern career requirements by offering an interactive, accessible, and professional online portfolio.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grpSp>
        <p:nvGrpSpPr>
          <p:cNvPr id="41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1048707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lstStyle>
              <a:defPPr>
                <a:defRPr lang="en-US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sp>
          <p:nvSpPr>
            <p:cNvPr id="1048708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lstStyle>
              <a:defPPr>
                <a:defRPr lang="en-US"/>
              </a:defPPr>
              <a:lvl1pPr algn="l" defTabSz="914400" eaLnBrk="1" hangingPunct="1" latinLnBrk="0" marL="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sz="180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/>
          </p:txBody>
        </p:sp>
        <p:pic>
          <p:nvPicPr>
            <p:cNvPr id="2097173" name="object 5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/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4DE"/>
        </a:solidFill>
      </p:bgPr>
    </p:bg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21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2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23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4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5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6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7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8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29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30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31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32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33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34" name="object 17"/>
          <p:cNvSpPr txBox="1">
            <a:spLocks noGrp="1"/>
          </p:cNvSpPr>
          <p:nvPr>
            <p:ph type="title"/>
          </p:nvPr>
        </p:nvSpPr>
        <p:spPr>
          <a:xfrm>
            <a:off x="466724" y="123110"/>
            <a:ext cx="3756431" cy="62610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3600" i="1" spc="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PROJECT</a:t>
            </a:r>
            <a:r>
              <a:rPr dirty="0" sz="3600" i="1" spc="-8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dirty="0" sz="3600" i="1" spc="25" u="sng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TITLE</a:t>
            </a:r>
            <a:endParaRPr sz="4250" i="1" u="sng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grpSp>
        <p:nvGrpSpPr>
          <p:cNvPr id="27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2097153" name="object 19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/>
          </p:spPr>
        </p:pic>
        <p:pic>
          <p:nvPicPr>
            <p:cNvPr id="2097154" name="object 20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</p:grpSp>
      <p:sp>
        <p:nvSpPr>
          <p:cNvPr id="1048635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2</a:t>
            </a:fld>
            <a:endParaRPr dirty="0" spc="10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5233" t="0" r="4638" b="0"/>
          <a:stretch>
            <a:fillRect/>
          </a:stretch>
        </p:blipFill>
        <p:spPr>
          <a:xfrm rot="0">
            <a:off x="-4919" y="4420258"/>
            <a:ext cx="3248446" cy="2259328"/>
          </a:xfrm>
          <a:prstGeom prst="rect"/>
        </p:spPr>
      </p:pic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 rot="0">
            <a:off x="8870273" y="-224080"/>
            <a:ext cx="3322003" cy="2542423"/>
          </a:xfrm>
          <a:prstGeom prst="rect"/>
        </p:spPr>
      </p:pic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5"/>
          <a:srcRect l="0" t="0" r="3575" b="0"/>
          <a:stretch>
            <a:fillRect/>
          </a:stretch>
        </p:blipFill>
        <p:spPr>
          <a:xfrm rot="0">
            <a:off x="8628226" y="4595114"/>
            <a:ext cx="3488999" cy="2263266"/>
          </a:xfrm>
          <a:prstGeom prst="rect"/>
        </p:spPr>
      </p:pic>
      <p:sp>
        <p:nvSpPr>
          <p:cNvPr id="1048636" name=""/>
          <p:cNvSpPr txBox="1"/>
          <p:nvPr/>
        </p:nvSpPr>
        <p:spPr>
          <a:xfrm flipH="1">
            <a:off x="1165116" y="1047130"/>
            <a:ext cx="4461660" cy="7010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D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G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AL 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P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R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L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I</a:t>
            </a:r>
            <a:r>
              <a:rPr b="1" sz="3600" i="1" lang="en-US">
                <a:solidFill>
                  <a:srgbClr val="660066"/>
                </a:solidFill>
                <a:effectLst/>
                <a:latin typeface="OPlus Sans Solid Digits VF"/>
                <a:cs typeface="OPlus Sans Solid Digits VF"/>
              </a:rPr>
              <a:t>O</a:t>
            </a:r>
            <a:endParaRPr b="1" sz="2800" i="1" lang="en-MM">
              <a:solidFill>
                <a:srgbClr val="660066"/>
              </a:solidFill>
              <a:effectLst/>
              <a:latin typeface="OPlus Sans Solid Digits VF"/>
              <a:cs typeface="OPlus Sans Solid Digits VF"/>
            </a:endParaRPr>
          </a:p>
        </p:txBody>
      </p:sp>
      <p:sp>
        <p:nvSpPr>
          <p:cNvPr id="1048637" name=""/>
          <p:cNvSpPr txBox="1"/>
          <p:nvPr/>
        </p:nvSpPr>
        <p:spPr>
          <a:xfrm>
            <a:off x="3155397" y="2000258"/>
            <a:ext cx="4000000" cy="701039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P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L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A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T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RM 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F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O</a:t>
            </a:r>
            <a:r>
              <a:rPr b="1" sz="3600" i="1" lang="en-US">
                <a:solidFill>
                  <a:srgbClr val="0000FF"/>
                </a:solidFill>
                <a:effectLst/>
                <a:latin typeface="OPlus Sans Solid Digits VF"/>
                <a:cs typeface="OPlus Sans Solid Digits VF"/>
              </a:rPr>
              <a:t>R</a:t>
            </a:r>
            <a:endParaRPr b="1" sz="2800" i="1" lang="en-MM">
              <a:solidFill>
                <a:srgbClr val="0000FF"/>
              </a:solidFill>
              <a:effectLst/>
              <a:latin typeface="OPlus Sans Solid Digits VF"/>
              <a:cs typeface="OPlus Sans Solid Digits VF"/>
            </a:endParaRPr>
          </a:p>
        </p:txBody>
      </p:sp>
      <p:sp>
        <p:nvSpPr>
          <p:cNvPr id="1048638" name=""/>
          <p:cNvSpPr txBox="1"/>
          <p:nvPr/>
        </p:nvSpPr>
        <p:spPr>
          <a:xfrm>
            <a:off x="5010400" y="3047999"/>
            <a:ext cx="4000000" cy="637539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T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U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DENTS 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A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N</a:t>
            </a:r>
            <a:r>
              <a:rPr b="1" sz="3200" i="1" lang="en-US">
                <a:solidFill>
                  <a:srgbClr val="330066"/>
                </a:solidFill>
                <a:latin typeface="OPlus Sans Solid Digits VF"/>
                <a:cs typeface="OPlus Sans Solid Digits VF"/>
              </a:rPr>
              <a:t>D</a:t>
            </a:r>
            <a:endParaRPr b="1" sz="2800" i="1" lang="en-MM">
              <a:solidFill>
                <a:srgbClr val="330066"/>
              </a:solidFill>
              <a:latin typeface="OPlus Sans Solid Digits VF"/>
              <a:cs typeface="OPlus Sans Solid Digits VF"/>
            </a:endParaRPr>
          </a:p>
        </p:txBody>
      </p:sp>
      <p:sp>
        <p:nvSpPr>
          <p:cNvPr id="1048639" name=""/>
          <p:cNvSpPr txBox="1"/>
          <p:nvPr/>
        </p:nvSpPr>
        <p:spPr>
          <a:xfrm>
            <a:off x="3525859" y="4120069"/>
            <a:ext cx="4820034" cy="6375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P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R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O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F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E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IONAL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S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.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.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🎗️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🪩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endParaRPr b="1" sz="2800" i="1" lang="en-MM">
              <a:solidFill>
                <a:srgbClr val="000000"/>
              </a:solidFill>
              <a:latin typeface="OPlus Sans Solid Digits VF"/>
              <a:cs typeface="OPlus Sans Solid Digits VF"/>
            </a:endParaRPr>
          </a:p>
        </p:txBody>
      </p:sp>
      <p:sp>
        <p:nvSpPr>
          <p:cNvPr id="1048640" name=""/>
          <p:cNvSpPr txBox="1"/>
          <p:nvPr/>
        </p:nvSpPr>
        <p:spPr>
          <a:xfrm>
            <a:off x="4345893" y="5362575"/>
            <a:ext cx="4000000" cy="637541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&lt;</a:t>
            </a:r>
            <a:r>
              <a:rPr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&lt;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👨🏻‍🎓</a:t>
            </a:r>
            <a:r>
              <a:rPr altLang="en-US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🌎</a:t>
            </a:r>
            <a:r>
              <a:rPr altLang="en-MM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r>
              <a:rPr altLang="en-MM" b="1" sz="3200" i="1" lang="en-US">
                <a:solidFill>
                  <a:srgbClr val="000000"/>
                </a:solidFill>
                <a:latin typeface="OPlus Sans Solid Digits VF"/>
                <a:cs typeface="OPlus Sans Solid Digits VF"/>
              </a:rPr>
              <a:t>!</a:t>
            </a:r>
            <a:endParaRPr b="1" sz="2800" i="1" lang="en-MM">
              <a:solidFill>
                <a:srgbClr val="000000"/>
              </a:solidFill>
              <a:latin typeface="OPlus Sans Solid Digits VF"/>
              <a:cs typeface="OPlus Sans Solid Digits V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7E4DE"/>
        </a:solidFill>
      </p:bgPr>
    </p:bg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ah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bIns="0" lIns="0" rIns="0" rtlCol="0" tIns="0" wrap="square"/>
          <a:p>
            <a:endParaRPr dirty="0"/>
          </a:p>
        </p:txBody>
      </p:sp>
      <p:grpSp>
        <p:nvGrpSpPr>
          <p:cNvPr id="29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1048642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ah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43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ah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bIns="0" lIns="0" rIns="0" rtlCol="0" tIns="0" wrap="square"/>
            <a:p/>
          </p:txBody>
        </p:sp>
        <p:sp>
          <p:nvSpPr>
            <p:cNvPr id="1048644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ah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45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ah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46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ah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47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ah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48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ah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49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ah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bIns="0" lIns="0" rIns="0" rtlCol="0" tIns="0" wrap="square"/>
            <a:p/>
          </p:txBody>
        </p:sp>
        <p:sp>
          <p:nvSpPr>
            <p:cNvPr id="1048650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ah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bIns="0" lIns="0" rIns="0" rtlCol="0" tIns="0" wrap="square"/>
            <a:p/>
          </p:txBody>
        </p:sp>
      </p:grpSp>
      <p:sp>
        <p:nvSpPr>
          <p:cNvPr id="1048651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ah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bIns="0" lIns="0" rIns="0" rtlCol="0" tIns="0" wrap="square"/>
          <a:p/>
        </p:txBody>
      </p:sp>
      <p:sp>
        <p:nvSpPr>
          <p:cNvPr id="1048652" name="object 14"/>
          <p:cNvSpPr txBox="1"/>
          <p:nvPr/>
        </p:nvSpPr>
        <p:spPr>
          <a:xfrm>
            <a:off x="752475" y="6486037"/>
            <a:ext cx="1773555" cy="166370"/>
          </a:xfrm>
          <a:prstGeom prst="rect"/>
        </p:spPr>
        <p:txBody>
          <a:bodyPr bIns="0" lIns="0" rIns="0" rtlCol="0" tIns="0" vert="horz" wrap="square">
            <a:spAutoFit/>
          </a:bodyPr>
          <a:p>
            <a:pPr>
              <a:lnSpc>
                <a:spcPts val="1275"/>
              </a:lnSpc>
            </a:pPr>
            <a:r>
              <a:rPr dirty="0" sz="1100" spc="2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dirty="0" sz="1100" spc="1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dirty="0" sz="110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dirty="0" sz="1100" spc="13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 spc="5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b="1" dirty="0" sz="1100" spc="1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b="1" dirty="0" sz="1100" spc="-14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b="1" dirty="0" sz="110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9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b="1" dirty="0" sz="1100" spc="-35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b="1" dirty="0" sz="1100" spc="35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b="1" dirty="0" sz="1100" spc="15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48653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ah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bIns="0" lIns="0" rIns="0" rtlCol="0" tIns="0" wrap="square"/>
          <a:p/>
        </p:txBody>
      </p:sp>
      <p:sp>
        <p:nvSpPr>
          <p:cNvPr id="1048654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ah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pic>
        <p:nvPicPr>
          <p:cNvPr id="2097158" name="object 17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/>
        </p:spPr>
      </p:pic>
      <p:grpSp>
        <p:nvGrpSpPr>
          <p:cNvPr id="30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2097159" name="object 19"/>
            <p:cNvPicPr>
              <a:picLocks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/>
          </p:spPr>
        </p:pic>
        <p:pic>
          <p:nvPicPr>
            <p:cNvPr id="2097160" name="object 20"/>
            <p:cNvPicPr>
              <a:picLocks/>
            </p:cNvPicPr>
            <p:nvPr/>
          </p:nvPicPr>
          <p:blipFill>
            <a:blip xmlns:r="http://schemas.openxmlformats.org/officeDocument/2006/relationships" r:embed="rId3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/>
          </p:spPr>
        </p:pic>
      </p:grpSp>
      <p:sp>
        <p:nvSpPr>
          <p:cNvPr id="1048655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753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dirty="0" i="1" spc="2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A</a:t>
            </a:r>
            <a:r>
              <a:rPr b="0" dirty="0" i="1" spc="-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G</a:t>
            </a:r>
            <a:r>
              <a:rPr b="0" dirty="0" i="1" spc="-3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E</a:t>
            </a:r>
            <a:r>
              <a:rPr b="0" dirty="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N</a:t>
            </a:r>
            <a:r>
              <a:rPr b="0" dirty="0" i="1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Source Sans Pro SemiBold"/>
                <a:ea typeface="Noto Sans CJK KR"/>
                <a:cs typeface="OPlus Sans Solid Digits VF"/>
              </a:rPr>
              <a:t>DA</a:t>
            </a:r>
            <a:endParaRPr b="0" dirty="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Source Sans Pro SemiBold"/>
              <a:ea typeface="Noto Sans CJK KR"/>
              <a:cs typeface="OPlus Sans Solid Digits VF"/>
            </a:endParaRPr>
          </a:p>
        </p:txBody>
      </p:sp>
      <p:sp>
        <p:nvSpPr>
          <p:cNvPr id="1048656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3</a:t>
            </a:fld>
            <a:endParaRPr dirty="0" spc="10"/>
          </a:p>
        </p:txBody>
      </p:sp>
      <p:sp>
        <p:nvSpPr>
          <p:cNvPr id="1048657" name="TextBox 22"/>
          <p:cNvSpPr txBox="1"/>
          <p:nvPr/>
        </p:nvSpPr>
        <p:spPr>
          <a:xfrm>
            <a:off x="2509807" y="1041533"/>
            <a:ext cx="5029200" cy="4422140"/>
          </a:xfrm>
          <a:prstGeom prst="rect"/>
          <a:noFill/>
        </p:spPr>
        <p:txBody>
          <a:bodyPr rtlCol="0" wrap="square">
            <a:spAutoFit/>
          </a:bodyPr>
          <a:p>
            <a:pPr algn="l"/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Portfolio design and Layout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Functionality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b="0" dirty="0" sz="2800" i="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dirty="0" sz="2800" lang="en-US" err="1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dirty="0" sz="2800" lang="en-US">
                <a:solidFill>
                  <a:srgbClr val="0D0D0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Link</a:t>
            </a:r>
            <a:endParaRPr b="0" dirty="0" sz="2800" i="0" lang="en-US">
              <a:solidFill>
                <a:srgbClr val="0D0D0D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dirty="0" sz="2800"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0"/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1048658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59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1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/>
          </p:spPr>
        </p:pic>
      </p:grpSp>
      <p:sp>
        <p:nvSpPr>
          <p:cNvPr id="1048660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61" name="object 7"/>
          <p:cNvSpPr txBox="1">
            <a:spLocks noGrp="1"/>
          </p:cNvSpPr>
          <p:nvPr>
            <p:ph type="title"/>
          </p:nvPr>
        </p:nvSpPr>
        <p:spPr>
          <a:xfrm>
            <a:off x="476316" y="275779"/>
            <a:ext cx="7684787" cy="753109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727960"/>
              </a:tabLst>
            </a:pP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</a:t>
            </a:r>
            <a:r>
              <a:rPr b="1" dirty="0" sz="440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ROB</a:t>
            </a:r>
            <a:r>
              <a:rPr b="1" dirty="0" sz="4400" i="1" spc="5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L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4400" i="1" spc="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M</a:t>
            </a:r>
            <a:r>
              <a:rPr b="1" dirty="0" sz="4400" i="1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	</a:t>
            </a:r>
            <a:r>
              <a:rPr b="1" dirty="0" sz="4400" i="1" spc="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dirty="0" sz="4400" i="1" spc="-37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4400" i="1" spc="-37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dirty="0" sz="4400" i="1" spc="1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4400" i="1" spc="-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ME</a:t>
            </a:r>
            <a:r>
              <a:rPr b="1" dirty="0" sz="4400" i="1" spc="1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NT</a:t>
            </a:r>
            <a:endParaRPr b="1" sz="425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62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62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4</a:t>
            </a:fld>
            <a:endParaRPr dirty="0" spc="10"/>
          </a:p>
        </p:txBody>
      </p:sp>
      <p:sp>
        <p:nvSpPr>
          <p:cNvPr id="1048663" name=""/>
          <p:cNvSpPr txBox="1"/>
          <p:nvPr/>
        </p:nvSpPr>
        <p:spPr>
          <a:xfrm>
            <a:off x="783606" y="952690"/>
            <a:ext cx="7377497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In today's digital era, traditional resumes alone are not enough to showcase skills and projects effectively. 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Many students and professionals lack a structured online presence to highlight their work.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 A digital portfolio provides an interactive and accessible platform to present achievements, skills, </a:t>
            </a: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and experiences in a professional manner.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48664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64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48665" name="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>
          <p:sp>
            <p:nvSpPr>
              <p:cNvPr id="1048665" name=""/>
              <p:cNvSpPr/>
              <p:nvPr/>
            </p:nvSpPr>
            <p:spPr>
              <a:xfrm>
                <a:off x="0" y="0"/>
                <a:ext cx="0" cy="0"/>
              </a:xfrm>
            </p:spPr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1048666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ah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bIns="0" lIns="0" rIns="0" rtlCol="0" tIns="0" wrap="square"/>
            <a:p/>
          </p:txBody>
        </p:sp>
        <p:sp>
          <p:nvSpPr>
            <p:cNvPr id="1048667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ah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bIns="0" lIns="0" rIns="0" rtlCol="0" tIns="0" wrap="square"/>
            <a:p/>
          </p:txBody>
        </p:sp>
        <p:pic>
          <p:nvPicPr>
            <p:cNvPr id="2097163" name="object 5"/>
            <p:cNvPicPr>
              <a:picLocks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/>
          </p:spPr>
        </p:pic>
      </p:grpSp>
      <p:sp>
        <p:nvSpPr>
          <p:cNvPr id="1048668" name="object 6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69" name="object 7"/>
          <p:cNvSpPr txBox="1">
            <a:spLocks noGrp="1"/>
          </p:cNvSpPr>
          <p:nvPr>
            <p:ph type="title"/>
          </p:nvPr>
        </p:nvSpPr>
        <p:spPr>
          <a:xfrm>
            <a:off x="246075" y="327737"/>
            <a:ext cx="5705799" cy="753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  <a:tabLst>
                <a:tab algn="l" pos="2642870"/>
              </a:tabLst>
            </a:pPr>
            <a:r>
              <a:rPr b="1" dirty="0" sz="4400" i="1" spc="5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PROJECT	</a:t>
            </a:r>
            <a:r>
              <a:rPr b="1" dirty="0" sz="4400" i="1" spc="-20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OVERVIEW</a:t>
            </a:r>
            <a:endParaRPr b="1" sz="4250" i="1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64" name="object 8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7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5</a:t>
            </a:fld>
            <a:endParaRPr dirty="0" spc="10"/>
          </a:p>
        </p:txBody>
      </p:sp>
      <p:sp>
        <p:nvSpPr>
          <p:cNvPr id="1048671" name=""/>
          <p:cNvSpPr txBox="1"/>
          <p:nvPr/>
        </p:nvSpPr>
        <p:spPr>
          <a:xfrm>
            <a:off x="992095" y="1089659"/>
            <a:ext cx="7145224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The project focuses on developing a Digital Portfolio Website where students and professionals can present their academic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A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chievements,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P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rojects,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kills,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 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C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ertifications, and work experience.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The portfolio will be visually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A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ppealing,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ser-friendly, and customizable, 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</a:t>
            </a:r>
            <a:r>
              <a:rPr sz="2800" lang="en-US">
                <a:solidFill>
                  <a:srgbClr val="000000"/>
                </a:solidFill>
                <a:latin typeface="Source Sans Pro SemiBold"/>
              </a:rPr>
              <a:t>erving as an online professional identity.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73" name="object 3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7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75" name="object 5"/>
          <p:cNvSpPr txBox="1">
            <a:spLocks noGrp="1"/>
          </p:cNvSpPr>
          <p:nvPr>
            <p:ph type="title"/>
          </p:nvPr>
        </p:nvSpPr>
        <p:spPr>
          <a:xfrm>
            <a:off x="474377" y="161351"/>
            <a:ext cx="6908060" cy="626110"/>
          </a:xfrm>
          <a:prstGeom prst="rect"/>
        </p:spPr>
        <p:txBody>
          <a:bodyPr bIns="0" lIns="0" rIns="0" rtlCol="0" tIns="16510" vert="horz" wrap="square">
            <a:spAutoFit/>
          </a:bodyPr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dirty="0" sz="3600" i="1" spc="2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W</a:t>
            </a:r>
            <a:r>
              <a:rPr b="1" dirty="0" sz="3600" i="1" spc="-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H</a:t>
            </a:r>
            <a:r>
              <a:rPr b="1" dirty="0" sz="3600" i="1" spc="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dirty="0" sz="3600" i="1" spc="-2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AR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dirty="0" sz="3600" i="1" spc="-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H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3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 spc="-2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3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dirty="0" sz="3600" i="1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dirty="0" sz="3600" i="1" spc="-4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dirty="0" sz="3600" i="1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U</a:t>
            </a:r>
            <a:r>
              <a:rPr b="1" dirty="0" sz="3600" i="1" spc="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dirty="0" sz="3600" i="1" spc="-2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dirty="0" sz="3600" i="1" spc="-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dirty="0" sz="3600" i="1" spc="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S?</a:t>
            </a:r>
            <a:endParaRPr b="1" sz="32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65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/>
        </p:spPr>
      </p:pic>
      <p:sp>
        <p:nvSpPr>
          <p:cNvPr id="1048676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59385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6</a:t>
            </a:fld>
            <a:endParaRPr dirty="0" spc="10"/>
          </a:p>
        </p:txBody>
      </p:sp>
      <p:sp>
        <p:nvSpPr>
          <p:cNvPr id="1048677" name=""/>
          <p:cNvSpPr txBox="1"/>
          <p:nvPr/>
        </p:nvSpPr>
        <p:spPr>
          <a:xfrm>
            <a:off x="2115202" y="2019300"/>
            <a:ext cx="6304244" cy="46634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Students (for placements &amp; higher studies</a:t>
            </a: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Job seekers (to share with recruiters)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Professionals (to showcase career achievements)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  <a:cs typeface="OPlus Sans Solid Digits VF"/>
              </a:rPr>
              <a:t>Institutions (for maintaining student profiles)</a:t>
            </a:r>
            <a:endParaRPr sz="2800" lang="en-MM">
              <a:solidFill>
                <a:srgbClr val="000000"/>
              </a:solidFill>
              <a:latin typeface="Source Sans Pro SemiBold"/>
              <a:cs typeface="OPlus Sans Solid Digits VF"/>
            </a:endParaRPr>
          </a:p>
        </p:txBody>
      </p:sp>
      <p:sp>
        <p:nvSpPr>
          <p:cNvPr id="1048678" name=""/>
          <p:cNvSpPr txBox="1"/>
          <p:nvPr/>
        </p:nvSpPr>
        <p:spPr>
          <a:xfrm>
            <a:off x="1024784" y="938559"/>
            <a:ext cx="9433736" cy="929640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T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h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n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d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u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a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t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u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d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ents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J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o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b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k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ers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P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r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o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f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e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ional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,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 Institution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s</a:t>
            </a:r>
            <a:r>
              <a:rPr b="1" sz="2800" i="1" lang="en-US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Roboto"/>
              </a:rPr>
              <a:t>.</a:t>
            </a:r>
            <a:endParaRPr b="1" sz="2800" i="1" lang="en-MM">
              <a:solidFill>
                <a:srgbClr val="0000FF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object 2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2114549"/>
            <a:ext cx="2695574" cy="3248025"/>
          </a:xfrm>
          <a:prstGeom prst="rect"/>
        </p:spPr>
      </p:pic>
      <p:sp>
        <p:nvSpPr>
          <p:cNvPr id="1048679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80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ah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bIns="0" lIns="0" rIns="0" rtlCol="0" tIns="0" wrap="square"/>
          <a:p/>
        </p:txBody>
      </p:sp>
      <p:sp>
        <p:nvSpPr>
          <p:cNvPr id="1048681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sp>
        <p:nvSpPr>
          <p:cNvPr id="1048682" name="object 6"/>
          <p:cNvSpPr txBox="1">
            <a:spLocks noGrp="1"/>
          </p:cNvSpPr>
          <p:nvPr>
            <p:ph type="title"/>
          </p:nvPr>
        </p:nvSpPr>
        <p:spPr>
          <a:xfrm>
            <a:off x="372649" y="89534"/>
            <a:ext cx="9763125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i="1" lang="en-IN" spc="10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TOOLS AND TECHNIQUES</a:t>
            </a:r>
            <a:endParaRPr dirty="0" sz="36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pic>
        <p:nvPicPr>
          <p:cNvPr id="2097167" name="object 7"/>
          <p:cNvPicPr>
            <a:picLocks/>
          </p:cNvPicPr>
          <p:nvPr/>
        </p:nvPicPr>
        <p:blipFill>
          <a:blip xmlns:r="http://schemas.openxmlformats.org/officeDocument/2006/relationships" r:embed="rId2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/>
        </p:spPr>
      </p:pic>
      <p:sp>
        <p:nvSpPr>
          <p:cNvPr id="1048683" name="object 9"/>
          <p:cNvSpPr txBox="1">
            <a:spLocks noGrp="1"/>
          </p:cNvSpPr>
          <p:nvPr>
            <p:ph type="sldNum" sz="quarter" idx="7"/>
          </p:nvPr>
        </p:nvSpPr>
        <p:spPr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10"/>
              <a:t>7</a:t>
            </a:fld>
            <a:endParaRPr dirty="0" spc="10"/>
          </a:p>
        </p:txBody>
      </p:sp>
      <p:sp>
        <p:nvSpPr>
          <p:cNvPr id="1048684" name=""/>
          <p:cNvSpPr txBox="1"/>
          <p:nvPr/>
        </p:nvSpPr>
        <p:spPr>
          <a:xfrm>
            <a:off x="3462086" y="1448850"/>
            <a:ext cx="6467977" cy="5577841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Frontend: HTML, CSS, JavaScript, Bootstrap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Backend: Node.js / Python Flask / PHP (any suitable option)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Database: MySQL / MongoDB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Version Control: Git &amp; GitHub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Design Tools: Canva / Figma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0" marL="0">
              <a:buNone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sp>
        <p:nvSpPr>
          <p:cNvPr id="1048685" name=""/>
          <p:cNvSpPr txBox="1"/>
          <p:nvPr/>
        </p:nvSpPr>
        <p:spPr>
          <a:xfrm>
            <a:off x="1044833" y="773747"/>
            <a:ext cx="10921594" cy="561339"/>
          </a:xfrm>
          <a:prstGeom prst="rect"/>
        </p:spPr>
        <p:txBody>
          <a:bodyPr rtlCol="0" wrap="square">
            <a:spAutoFit/>
          </a:bodyPr>
          <a:p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F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B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k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abase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V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ion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C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r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ol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,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D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e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i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g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n 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T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o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l</a:t>
            </a:r>
            <a:r>
              <a:rPr b="1" sz="2800" i="1" lang="en-US">
                <a:solidFill>
                  <a:srgbClr val="3399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s </a:t>
            </a:r>
            <a:endParaRPr b="1" sz="2800" i="1" lang="en-MM">
              <a:solidFill>
                <a:srgbClr val="3399FF"/>
              </a:solidFill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ah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bIns="0" lIns="0" rIns="0" rtlCol="0" tIns="0" wrap="square"/>
          <a:p/>
        </p:txBody>
      </p:sp>
      <p:pic>
        <p:nvPicPr>
          <p:cNvPr id="2097168" name="object 6"/>
          <p:cNvPicPr>
            <a:picLocks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/>
        </p:spPr>
      </p:pic>
      <p:sp>
        <p:nvSpPr>
          <p:cNvPr id="1048687" name="object 9"/>
          <p:cNvSpPr txBox="1"/>
          <p:nvPr/>
        </p:nvSpPr>
        <p:spPr>
          <a:xfrm>
            <a:off x="11277218" y="6473337"/>
            <a:ext cx="228600" cy="191770"/>
          </a:xfrm>
          <a:prstGeom prst="rect"/>
        </p:spPr>
        <p:txBody>
          <a:bodyPr bIns="0" lIns="0" rIns="0" rtlCol="0" tIns="6985" vert="horz" wrap="square">
            <a:spAutoFit/>
          </a:bodyPr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1100" spc="10">
                <a:solidFill>
                  <a:srgbClr val="2D936B"/>
                </a:solidFill>
                <a:latin typeface="Trebuchet MS"/>
                <a:cs typeface="Trebuchet MS"/>
              </a:rPr>
              <a:t>8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1048688" name="object 8"/>
          <p:cNvSpPr txBox="1"/>
          <p:nvPr/>
        </p:nvSpPr>
        <p:spPr>
          <a:xfrm>
            <a:off x="178071" y="213674"/>
            <a:ext cx="8794750" cy="622935"/>
          </a:xfrm>
          <a:prstGeom prst="rect"/>
        </p:spPr>
        <p:txBody>
          <a:bodyPr bIns="0" lIns="0" rIns="0" rtlCol="0" tIns="13335" vert="horz" wrap="square">
            <a:spAutoFit/>
          </a:bodyPr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1" dirty="0" sz="3600" i="1" lang="en-IN" spc="15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POTFOLIO DESIGN AND LAYOUT</a:t>
            </a:r>
            <a:endParaRPr dirty="0" sz="4000" i="1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89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ah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bIns="0" lIns="0" rIns="0" rtlCol="0" tIns="0" wrap="square"/>
          <a:p/>
        </p:txBody>
      </p:sp>
      <p:sp>
        <p:nvSpPr>
          <p:cNvPr id="1048690" name=""/>
          <p:cNvSpPr txBox="1"/>
          <p:nvPr/>
        </p:nvSpPr>
        <p:spPr>
          <a:xfrm>
            <a:off x="644464" y="1192937"/>
            <a:ext cx="6516862" cy="28346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Clean, modern, and responsive Ul.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Sections: About Me, Skills, Education, Projects, Certifications, Contact.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Customizable themes and color schemes.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Mobile-friendly responsive layout.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7035166" y="3429000"/>
            <a:ext cx="4998719" cy="333248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itle 1"/>
          <p:cNvSpPr>
            <a:spLocks noGrp="1"/>
          </p:cNvSpPr>
          <p:nvPr>
            <p:ph type="title"/>
          </p:nvPr>
        </p:nvSpPr>
        <p:spPr>
          <a:xfrm>
            <a:off x="263299" y="172084"/>
            <a:ext cx="8412752" cy="609600"/>
          </a:xfrm>
        </p:spPr>
        <p:txBody>
          <a:bodyPr/>
          <a:p>
            <a:r>
              <a:rPr b="1" dirty="0" sz="3600" i="1" lang="en-IN" u="none">
                <a:effectLst>
                  <a:outerShdw algn="br" blurRad="38100" dir="2700000" dist="38100" rotWithShape="0">
                    <a:srgbClr val="000000"/>
                  </a:outerShdw>
                </a:effectLst>
                <a:latin typeface="OPlus Sans Solid Digits VF"/>
                <a:cs typeface="OPlus Sans Solid Digits VF"/>
              </a:rPr>
              <a:t>FEATURES AND FUNCTIONALITY</a:t>
            </a:r>
            <a:endParaRPr b="1" dirty="0" i="1" lang="en-IN" u="none">
              <a:effectLst>
                <a:outerShdw algn="br" blurRad="38100" dir="2700000" dist="38100" rotWithShape="0">
                  <a:srgbClr val="000000"/>
                </a:outerShdw>
              </a:effectLst>
              <a:latin typeface="OPlus Sans Solid Digits VF"/>
              <a:cs typeface="OPlus Sans Solid Digits VF"/>
            </a:endParaRPr>
          </a:p>
        </p:txBody>
      </p:sp>
      <p:sp>
        <p:nvSpPr>
          <p:cNvPr id="1048692" name=""/>
          <p:cNvSpPr txBox="1"/>
          <p:nvPr/>
        </p:nvSpPr>
        <p:spPr>
          <a:xfrm>
            <a:off x="502404" y="946869"/>
            <a:ext cx="8672335" cy="5577840"/>
          </a:xfrm>
          <a:prstGeom prst="rect"/>
        </p:spPr>
        <p:txBody>
          <a:bodyPr rtlCol="0" wrap="square">
            <a:spAutoFit/>
          </a:bodyPr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User authentication (Login/Signup)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Upload &amp; manage personal details, resumes, and certificates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Project showcase with links/screenshot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Contact form for networking opportunities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Social media &amp; GitHub integration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endParaRPr sz="2800" lang="en-MM">
              <a:solidFill>
                <a:srgbClr val="000000"/>
              </a:solidFill>
              <a:latin typeface="Source Sans Pro SemiBold"/>
            </a:endParaRPr>
          </a:p>
          <a:p>
            <a:pPr indent="-457200" marL="457200">
              <a:buFont typeface="Arial"/>
              <a:buChar char="•"/>
            </a:pPr>
            <a:r>
              <a:rPr sz="2800" lang="en-US">
                <a:solidFill>
                  <a:srgbClr val="000000"/>
                </a:solidFill>
                <a:latin typeface="Source Sans Pro SemiBold"/>
              </a:rPr>
              <a:t>Responsive design for all devices</a:t>
            </a:r>
            <a:endParaRPr sz="2800" lang="en-MM">
              <a:solidFill>
                <a:srgbClr val="000000"/>
              </a:solidFill>
              <a:latin typeface="Source Sans Pro SemiBold"/>
            </a:endParaRPr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7726834" y="3881222"/>
            <a:ext cx="4465166" cy="2976778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Face Mask Detection using Convolutional Neural Network (CNN)  </dc:title>
  <dc:creator>Konduru Narasimha</dc:creator>
  <cp:lastModifiedBy>Nanthini Mohan</cp:lastModifiedBy>
  <dcterms:created xsi:type="dcterms:W3CDTF">2024-03-25T23:07:22Z</dcterms:created>
  <dcterms:modified xsi:type="dcterms:W3CDTF">2025-09-18T04:24:20Z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  <property fmtid="{D5CDD505-2E9C-101B-9397-08002B2CF9AE}" pid="4" name="ICV">
    <vt:lpwstr>bdc9c1128c2749119f2218b4049e9ae2</vt:lpwstr>
  </property>
</Properties>
</file>